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0"/>
  </p:notesMasterIdLst>
  <p:sldIdLst>
    <p:sldId id="256" r:id="rId2"/>
    <p:sldId id="319" r:id="rId3"/>
    <p:sldId id="361" r:id="rId4"/>
    <p:sldId id="381" r:id="rId5"/>
    <p:sldId id="382" r:id="rId6"/>
    <p:sldId id="383" r:id="rId7"/>
    <p:sldId id="384" r:id="rId8"/>
    <p:sldId id="385" r:id="rId9"/>
    <p:sldId id="386" r:id="rId10"/>
    <p:sldId id="392" r:id="rId11"/>
    <p:sldId id="393" r:id="rId12"/>
    <p:sldId id="387" r:id="rId13"/>
    <p:sldId id="388" r:id="rId14"/>
    <p:sldId id="396" r:id="rId15"/>
    <p:sldId id="394" r:id="rId16"/>
    <p:sldId id="395" r:id="rId17"/>
    <p:sldId id="397" r:id="rId18"/>
    <p:sldId id="26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7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96056" autoAdjust="0"/>
  </p:normalViewPr>
  <p:slideViewPr>
    <p:cSldViewPr snapToGrid="0">
      <p:cViewPr varScale="1">
        <p:scale>
          <a:sx n="107" d="100"/>
          <a:sy n="107" d="100"/>
        </p:scale>
        <p:origin x="6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jpg>
</file>

<file path=ppt/media/image20.jpeg>
</file>

<file path=ppt/media/image21.png>
</file>

<file path=ppt/media/image22.png>
</file>

<file path=ppt/media/image23.jpeg>
</file>

<file path=ppt/media/image3.jpg>
</file>

<file path=ppt/media/image5.jp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2681D7-F947-4A2A-A7C5-DD6C9DD69799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36A695-CA41-4F4A-B206-B5558F9389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3697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4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6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0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3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317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54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68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11EB-D329-41AC-A27B-AABF4C979710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7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2724" y="595533"/>
            <a:ext cx="6160140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 программирования С++</a:t>
            </a:r>
            <a:endParaRPr lang="ru-RU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2724" y="4747827"/>
            <a:ext cx="8543613" cy="1912571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>
            <a:defPPr>
              <a:defRPr lang="ru-RU"/>
            </a:defPPr>
            <a:lvl1pPr>
              <a:defRPr sz="2300">
                <a:solidFill>
                  <a:schemeClr val="bg1"/>
                </a:solidFill>
                <a:latin typeface="Gilroy" pitchFamily="50" charset="-52"/>
              </a:defRPr>
            </a:lvl1pPr>
          </a:lstStyle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Преподаватели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Пысин Максим Дмитриевич, ассистент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Краснов Дмитрий Олегович,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Лобанов Алексей Владимирович,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Крашенинников Роман Сергеевич, аспирант кафедры ИКТ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1960" y="2703547"/>
            <a:ext cx="10508080" cy="758409"/>
          </a:xfrm>
          <a:prstGeom prst="rect">
            <a:avLst/>
          </a:prstGeom>
          <a:noFill/>
        </p:spPr>
        <p:txBody>
          <a:bodyPr wrap="square" lIns="65274" tIns="32637" rIns="65274" bIns="32637" rtlCol="0">
            <a:spAutoFit/>
          </a:bodyPr>
          <a:lstStyle/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Проектирование ООП программ</a:t>
            </a:r>
            <a:endParaRPr lang="ru-RU" sz="4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948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KISS – keep it simple, stupid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30305" y="1437778"/>
            <a:ext cx="11270853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Принцип KISS утверждает, что большинство систем работают лучше всего, </a:t>
            </a:r>
            <a:r>
              <a:rPr lang="ru-RU" b="1" dirty="0" smtClean="0"/>
              <a:t>если </a:t>
            </a:r>
          </a:p>
          <a:p>
            <a:r>
              <a:rPr lang="ru-RU" b="1" dirty="0" smtClean="0"/>
              <a:t>они </a:t>
            </a:r>
            <a:r>
              <a:rPr lang="ru-RU" b="1" dirty="0"/>
              <a:t>остаются простыми, а не усложняются</a:t>
            </a:r>
            <a:r>
              <a:rPr lang="ru-RU" dirty="0"/>
              <a:t>. Поэтому в области </a:t>
            </a:r>
            <a:r>
              <a:rPr lang="ru-RU" dirty="0" smtClean="0"/>
              <a:t>проектирования </a:t>
            </a:r>
          </a:p>
          <a:p>
            <a:r>
              <a:rPr lang="ru-RU" dirty="0" smtClean="0"/>
              <a:t>простота </a:t>
            </a:r>
            <a:r>
              <a:rPr lang="ru-RU" dirty="0"/>
              <a:t>должна быть одной из ключевых целей, и следует </a:t>
            </a:r>
            <a:r>
              <a:rPr lang="ru-RU" dirty="0" smtClean="0"/>
              <a:t>избегать </a:t>
            </a:r>
            <a:r>
              <a:rPr lang="ru-RU" dirty="0"/>
              <a:t>ненужной сложности</a:t>
            </a:r>
            <a:r>
              <a:rPr lang="ru-RU" dirty="0" smtClean="0"/>
              <a:t>.</a:t>
            </a:r>
          </a:p>
          <a:p>
            <a:r>
              <a:rPr lang="ru-RU" dirty="0" smtClean="0"/>
              <a:t>Простые рекомендации по упрощению</a:t>
            </a:r>
            <a:r>
              <a:rPr lang="en-US" dirty="0" smtClean="0"/>
              <a:t>: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 smtClean="0"/>
              <a:t>Разбивайте задачи на подзадачи</a:t>
            </a:r>
            <a:r>
              <a:rPr lang="ru-RU" dirty="0" smtClean="0"/>
              <a:t>, которые не должны, по вашему мнению, длиться более 4-12 часов написания кода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Каждая задача должна решаться </a:t>
            </a:r>
            <a:r>
              <a:rPr lang="ru-RU" b="1" dirty="0" smtClean="0"/>
              <a:t>одним или парой классов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 smtClean="0"/>
              <a:t>Сохраняйте ваши методы маленькими</a:t>
            </a:r>
            <a:r>
              <a:rPr lang="ru-RU" dirty="0" smtClean="0"/>
              <a:t>. Каждый метод должен состоять не более чем из 30-40 строк. Каждый метод должен решать одну маленькую задачу, а не множество случаев. Это повысит читаемость, позволит легче поддерживать код и быстрее находить ошибки в нём. Вы полюбите улучшать код.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 smtClean="0"/>
              <a:t>Сохраняйте </a:t>
            </a:r>
            <a:r>
              <a:rPr lang="ru-RU" b="1" dirty="0"/>
              <a:t>ваши классы маленькими</a:t>
            </a:r>
            <a:r>
              <a:rPr lang="ru-RU" dirty="0"/>
              <a:t>. Здесь применяется та же техника, что и с методами.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Сначала придумайте решение задачи, потом напишите код</a:t>
            </a:r>
            <a:r>
              <a:rPr lang="ru-RU" dirty="0"/>
              <a:t>. Никогда не поступайте иначе. </a:t>
            </a:r>
            <a:r>
              <a:rPr lang="ru-RU" dirty="0" smtClean="0"/>
              <a:t>И </a:t>
            </a:r>
            <a:r>
              <a:rPr lang="ru-RU" dirty="0"/>
              <a:t>не бойтесь переписывать код ещё, ещё и ещё… В счёт не идёт число строк, до тех пор пока вы считаете, что можно ещё меньше/ещё лучше.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Не бойтесь избавляться от кода</a:t>
            </a:r>
            <a:r>
              <a:rPr lang="ru-RU" dirty="0"/>
              <a:t>. Изменение старого кода и написание нового решения — два важных момента. Если вы столкнулись с новыми требованиями, или не были оповещены о них ранее, тогда порой лучше придумать новое, более изящное решение, решающее и старые, и новые задачи.</a:t>
            </a:r>
          </a:p>
          <a:p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271" y="79734"/>
            <a:ext cx="1962229" cy="192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069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YAGNI -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aren’t </a:t>
            </a:r>
            <a:r>
              <a:rPr lang="en-US" sz="3200" dirty="0" err="1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gonna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need it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93416" y="1437778"/>
            <a:ext cx="11095831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Принцип </a:t>
            </a:r>
            <a:r>
              <a:rPr lang="ru-RU" dirty="0"/>
              <a:t>проектирования ПО, при котором в качестве основной цели </a:t>
            </a:r>
            <a:endParaRPr lang="ru-RU" dirty="0" smtClean="0"/>
          </a:p>
          <a:p>
            <a:r>
              <a:rPr lang="ru-RU" dirty="0" smtClean="0"/>
              <a:t>и/или </a:t>
            </a:r>
            <a:r>
              <a:rPr lang="ru-RU" dirty="0"/>
              <a:t>ценности декларируется </a:t>
            </a:r>
            <a:r>
              <a:rPr lang="ru-RU" b="1" dirty="0"/>
              <a:t>отказ от избыточной функциональности</a:t>
            </a:r>
            <a:r>
              <a:rPr lang="ru-RU" dirty="0"/>
              <a:t>, </a:t>
            </a:r>
            <a:endParaRPr lang="ru-RU" dirty="0" smtClean="0"/>
          </a:p>
          <a:p>
            <a:r>
              <a:rPr lang="ru-RU" dirty="0" smtClean="0"/>
              <a:t>— </a:t>
            </a:r>
            <a:r>
              <a:rPr lang="ru-RU" dirty="0"/>
              <a:t>то есть отказ добавления функциональности, в которой нет непосредственной надобности</a:t>
            </a:r>
            <a:r>
              <a:rPr lang="ru-RU" dirty="0" smtClean="0"/>
              <a:t>.</a:t>
            </a:r>
          </a:p>
          <a:p>
            <a:r>
              <a:rPr lang="ru-RU" dirty="0" smtClean="0"/>
              <a:t>Считается, что не следование принципу приводит к: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Тратится время</a:t>
            </a:r>
            <a:r>
              <a:rPr lang="ru-RU" dirty="0"/>
              <a:t>, которое было бы затрачено на добавление, тестирование и улучшение необходимой функциональности.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Новые функции </a:t>
            </a:r>
            <a:r>
              <a:rPr lang="ru-RU" b="1" dirty="0"/>
              <a:t>должны быть отлажены, документированы и сопровождаться</a:t>
            </a:r>
            <a:r>
              <a:rPr lang="ru-RU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Новая функциональность ограничивает то, что может быть сделано в будущем, — ненужные новые функции могут впоследствии </a:t>
            </a:r>
            <a:r>
              <a:rPr lang="ru-RU" b="1" dirty="0"/>
              <a:t>помешать добавить новые нужные</a:t>
            </a:r>
            <a:r>
              <a:rPr lang="ru-RU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Пока новые функции действительно не нужны, </a:t>
            </a:r>
            <a:r>
              <a:rPr lang="ru-RU" b="1" dirty="0"/>
              <a:t>трудно полностью предугадать, что они должны делать</a:t>
            </a:r>
            <a:r>
              <a:rPr lang="ru-RU" dirty="0"/>
              <a:t>, и протестировать их. Если новые функции тщательно не протестированы, они могут неправильно работать, когда впоследствии понадобятся.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Это приводит к тому, что программное обеспечение </a:t>
            </a:r>
            <a:r>
              <a:rPr lang="ru-RU" b="1" dirty="0"/>
              <a:t>становится более сложным</a:t>
            </a:r>
            <a:r>
              <a:rPr lang="ru-RU" dirty="0"/>
              <a:t> (подчас чрезмерно сложным).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Если вся функциональность не документирована, она может так и остаться неизвестной пользователям, но может создать различные </a:t>
            </a:r>
            <a:r>
              <a:rPr lang="ru-RU" b="1" dirty="0"/>
              <a:t>риски для безопасности </a:t>
            </a:r>
            <a:r>
              <a:rPr lang="ru-RU" dirty="0"/>
              <a:t>пользовательской системы.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Добавление новой функциональности может привести к </a:t>
            </a:r>
            <a:r>
              <a:rPr lang="ru-RU" b="1" dirty="0"/>
              <a:t>желанию ещё более новой функциональности</a:t>
            </a:r>
            <a:r>
              <a:rPr lang="ru-RU" dirty="0"/>
              <a:t>, приводя к эффекту «снежного кома».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204" y="59103"/>
            <a:ext cx="2772072" cy="196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5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BDUF - Big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 Up Front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93417" y="1489866"/>
            <a:ext cx="1120774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Этот принцип говорит о том, что перед тем как программировать какую-либо систему, </a:t>
            </a:r>
            <a:r>
              <a:rPr lang="ru-RU" b="1" dirty="0" smtClean="0"/>
              <a:t>требуется потратить достаточно усилий на ее проектирование</a:t>
            </a:r>
            <a:r>
              <a:rPr lang="ru-RU" dirty="0" smtClean="0"/>
              <a:t>, а так же, решение локальных проблем не должно нарушать общей картины.</a:t>
            </a:r>
            <a:endParaRPr lang="ru-RU" dirty="0"/>
          </a:p>
          <a:p>
            <a:r>
              <a:rPr lang="ru-RU" dirty="0"/>
              <a:t>Многие разработчики считают, что если они не пишут код, то они не добиваются прогресса. Это неверный подход. </a:t>
            </a:r>
            <a:r>
              <a:rPr lang="ru-RU" b="1" dirty="0"/>
              <a:t>Составив план, вы избавите себя от необходимости раз за разом начинать с нуля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/>
              <a:t>Иногда в недостатках и процессах разработки архитектуры </a:t>
            </a:r>
            <a:r>
              <a:rPr lang="ru-RU" b="1" dirty="0"/>
              <a:t>должны быть замешаны и другие люди</a:t>
            </a:r>
            <a:r>
              <a:rPr lang="ru-RU" dirty="0"/>
              <a:t>. Чем раньше вы все это обсудите, тем лучше будет для всех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/>
              <a:t>Очень распространенный контраргумент заключается в том, что стоимость решения проблем зачастую ниже стоимости времени планирования. Чем с меньшим количеством ошибок столкнется пользователь, тем </a:t>
            </a:r>
            <a:r>
              <a:rPr lang="ru-RU" dirty="0" smtClean="0"/>
              <a:t>лучше.</a:t>
            </a:r>
          </a:p>
          <a:p>
            <a:endParaRPr lang="ru-RU" dirty="0" smtClean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915" y="4105432"/>
            <a:ext cx="2165216" cy="2126242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6" y="4230591"/>
            <a:ext cx="867747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Один из способов применения принципа </a:t>
            </a:r>
            <a:r>
              <a:rPr lang="en-US" dirty="0"/>
              <a:t>BDUF </a:t>
            </a:r>
            <a:r>
              <a:rPr lang="ru-RU" dirty="0"/>
              <a:t>в проекте с изменяющимися требованиями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/>
              <a:t>Сначала создать общую архитектуру. Затем необходимо разделить требования на несколько этапов в соответствии с приоритетами. В процессе разработки начните с этапа с самым высоким приоритетом, постепенно опускаясь до самого низкого. На каждом этапе используйте этот принцип перед началом разработки.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971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Композиция вместо наследования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93418" y="1489866"/>
            <a:ext cx="1120774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Это </a:t>
            </a:r>
            <a:r>
              <a:rPr lang="ru-RU" dirty="0"/>
              <a:t>принцип, согласно которому классы должны </a:t>
            </a:r>
            <a:r>
              <a:rPr lang="ru-RU" b="1" dirty="0"/>
              <a:t>достигать полиморфного поведения и повторное использование кода посредством их композиции </a:t>
            </a:r>
            <a:r>
              <a:rPr lang="ru-RU" dirty="0"/>
              <a:t>(путем включения экземпляров других классов, реализующих желаемую функциональность), а не наследования от базового или родительского класса.</a:t>
            </a:r>
          </a:p>
          <a:p>
            <a:r>
              <a:rPr lang="ru-RU" dirty="0" smtClean="0"/>
              <a:t>Принцип говорит, что программисту требуется использовать наследование в тех ситуациях для которых оно предназначено, и не использовать там, где можно обойтись простой композиции.</a:t>
            </a:r>
          </a:p>
          <a:p>
            <a:endParaRPr lang="ru-RU" dirty="0"/>
          </a:p>
          <a:p>
            <a:r>
              <a:rPr lang="ru-RU" b="1" dirty="0" smtClean="0"/>
              <a:t>Наследование это не вопрос повторного использования кода и методов</a:t>
            </a:r>
            <a:r>
              <a:rPr lang="ru-RU" dirty="0" smtClean="0"/>
              <a:t>, наследование </a:t>
            </a:r>
            <a:r>
              <a:rPr lang="ru-RU" b="1" dirty="0" smtClean="0"/>
              <a:t>это организация типологической и иерархический связи</a:t>
            </a:r>
            <a:r>
              <a:rPr lang="ru-RU" dirty="0" smtClean="0"/>
              <a:t> между уровнями погружения в детализацию логики вашей программы. Так, если программа будет описывать биологические виды, наследование будет вестись по эволюционному дереву. В этом случае у нас будет появляться множество моментов дублирования кода одних и тех же методов, но будет сохранятся логика близости видов. Поэтому</a:t>
            </a:r>
            <a:r>
              <a:rPr lang="en-US" dirty="0" smtClean="0"/>
              <a:t>: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373" y="4330061"/>
            <a:ext cx="2314345" cy="2325418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93417" y="4629187"/>
            <a:ext cx="913467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Если мы просто хотим избавится от дублирования алгоритма, мы вынесем его в отдельную функцию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Если мы хотим логически связать два описываемых объекта как объекты одной иерархии, мы используем наследование от единого интерфейса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/>
              <a:t>Отношение </a:t>
            </a:r>
            <a:r>
              <a:rPr lang="ru-RU" b="1" dirty="0"/>
              <a:t>наследования не должно пересекать границы между предметными областями</a:t>
            </a:r>
            <a:r>
              <a:rPr lang="ru-RU" dirty="0"/>
              <a:t>: инструментальной (структуры данных, алгоритмы, сети) и прикладной (бизнес-логика)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858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Композиция вместо наследования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17" y="1547249"/>
            <a:ext cx="11178987" cy="453173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402" y="5163204"/>
            <a:ext cx="2381183" cy="155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479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Чем хуже, тем лучше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93416" y="2912673"/>
            <a:ext cx="1136688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 smtClean="0"/>
              <a:t>Гэбриел</a:t>
            </a:r>
            <a:r>
              <a:rPr lang="ru-RU" dirty="0" smtClean="0"/>
              <a:t> </a:t>
            </a:r>
            <a:r>
              <a:rPr lang="ru-RU" dirty="0"/>
              <a:t>описывает подход так</a:t>
            </a:r>
            <a:r>
              <a:rPr lang="ru-RU" dirty="0" smtClean="0"/>
              <a:t>: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Простота</a:t>
            </a:r>
            <a:r>
              <a:rPr lang="ru-RU" dirty="0"/>
              <a:t>: реализация и интерфейс должны быть простыми. Простота реализации даже несколько важнее простоты интерфейса. Простота — самое важное требование при выборе дизайна.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Правильность</a:t>
            </a:r>
            <a:r>
              <a:rPr lang="ru-RU" dirty="0"/>
              <a:t>: дизайн должен быть правильным во всех видимых проявлениях. Простой дизайн немного лучше, чем правильный.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Логичность</a:t>
            </a:r>
            <a:r>
              <a:rPr lang="ru-RU" dirty="0"/>
              <a:t> (последовательность): дизайн не должен быть слишком нелогичным. Иногда можно пожертвовать логичностью ради простоты, но лучше отказаться от тех частей дизайна, которые полезны лишь в редких случаях, чем усложнить реализацию или пожертвовать логичностью.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Полнота</a:t>
            </a:r>
            <a:r>
              <a:rPr lang="ru-RU" dirty="0"/>
              <a:t>: дизайн должен охватывать как можно больше важных ситуаций. Полнотой можно жертвовать в пользу остальных качеств и обязательно нужно жертвовать, если она мешает простоте. Логичностью можно жертвовать в пользу полноты, если сохраняется простота (особенно бесполезна логичность интерфейса).</a:t>
            </a:r>
          </a:p>
          <a:p>
            <a:r>
              <a:rPr lang="ru-RU" dirty="0" err="1"/>
              <a:t>Гэбриел</a:t>
            </a:r>
            <a:r>
              <a:rPr lang="ru-RU" dirty="0"/>
              <a:t> считает язык C и систему </a:t>
            </a:r>
            <a:r>
              <a:rPr lang="ru-RU" dirty="0" err="1"/>
              <a:t>Unix</a:t>
            </a:r>
            <a:r>
              <a:rPr lang="ru-RU" dirty="0"/>
              <a:t> примерами такого подхода.</a:t>
            </a: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6708" y="1156273"/>
            <a:ext cx="2905480" cy="2033398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493416" y="1435345"/>
            <a:ext cx="751329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Подход к разработке программного обеспечения, объявляющий простоту реализации и простоту интерфейса более важными, чем любые другие свойства системы. Этот стиль описан Ричардом П. </a:t>
            </a:r>
            <a:r>
              <a:rPr lang="ru-RU" dirty="0" err="1"/>
              <a:t>Гэбриелом</a:t>
            </a:r>
            <a:r>
              <a:rPr lang="ru-RU" dirty="0"/>
              <a:t> (</a:t>
            </a:r>
            <a:r>
              <a:rPr lang="ru-RU" dirty="0" err="1"/>
              <a:t>Richard</a:t>
            </a:r>
            <a:r>
              <a:rPr lang="ru-RU" dirty="0"/>
              <a:t> P. </a:t>
            </a:r>
            <a:r>
              <a:rPr lang="ru-RU" dirty="0" err="1"/>
              <a:t>Gabriel</a:t>
            </a:r>
            <a:r>
              <a:rPr lang="ru-RU" dirty="0"/>
              <a:t>) в работе «</a:t>
            </a:r>
            <a:r>
              <a:rPr lang="ru-RU" dirty="0" err="1"/>
              <a:t>Lisp</a:t>
            </a:r>
            <a:r>
              <a:rPr lang="ru-RU" dirty="0"/>
              <a:t>: </a:t>
            </a:r>
            <a:r>
              <a:rPr lang="ru-RU" dirty="0" err="1"/>
              <a:t>Good</a:t>
            </a:r>
            <a:r>
              <a:rPr lang="ru-RU" dirty="0"/>
              <a:t> </a:t>
            </a:r>
            <a:r>
              <a:rPr lang="ru-RU" dirty="0" err="1"/>
              <a:t>News</a:t>
            </a:r>
            <a:r>
              <a:rPr lang="ru-RU" dirty="0"/>
              <a:t>, </a:t>
            </a:r>
            <a:r>
              <a:rPr lang="ru-RU" dirty="0" err="1"/>
              <a:t>Bad</a:t>
            </a:r>
            <a:r>
              <a:rPr lang="ru-RU" dirty="0"/>
              <a:t> </a:t>
            </a:r>
            <a:r>
              <a:rPr lang="ru-RU" dirty="0" err="1"/>
              <a:t>News</a:t>
            </a:r>
            <a:r>
              <a:rPr lang="ru-RU" dirty="0"/>
              <a:t>, </a:t>
            </a:r>
            <a:r>
              <a:rPr lang="ru-RU" dirty="0" err="1"/>
              <a:t>How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Win</a:t>
            </a:r>
            <a:r>
              <a:rPr lang="ru-RU" dirty="0"/>
              <a:t> </a:t>
            </a:r>
            <a:r>
              <a:rPr lang="ru-RU" dirty="0" err="1"/>
              <a:t>Big</a:t>
            </a:r>
            <a:r>
              <a:rPr lang="ru-RU" dirty="0"/>
              <a:t>» в разделе «</a:t>
            </a:r>
            <a:r>
              <a:rPr lang="ru-RU" dirty="0" err="1"/>
              <a:t>The</a:t>
            </a:r>
            <a:r>
              <a:rPr lang="ru-RU" dirty="0"/>
              <a:t> </a:t>
            </a:r>
            <a:r>
              <a:rPr lang="ru-RU" dirty="0" err="1"/>
              <a:t>Rise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'</a:t>
            </a:r>
            <a:r>
              <a:rPr lang="ru-RU" dirty="0" err="1"/>
              <a:t>Worse</a:t>
            </a:r>
            <a:r>
              <a:rPr lang="ru-RU" dirty="0"/>
              <a:t> </a:t>
            </a:r>
            <a:r>
              <a:rPr lang="ru-RU" dirty="0" err="1"/>
              <a:t>is</a:t>
            </a:r>
            <a:r>
              <a:rPr lang="ru-RU" dirty="0"/>
              <a:t> </a:t>
            </a:r>
            <a:r>
              <a:rPr lang="ru-RU" dirty="0" err="1"/>
              <a:t>Better</a:t>
            </a:r>
            <a:r>
              <a:rPr lang="ru-RU" dirty="0"/>
              <a:t>'» и часто перепечатывается отдельной статьёй.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1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Шаблоны проектирования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93417" y="1437778"/>
            <a:ext cx="112077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П</a:t>
            </a:r>
            <a:r>
              <a:rPr lang="ru-RU" dirty="0" smtClean="0"/>
              <a:t>овторяемая кодовая </a:t>
            </a:r>
            <a:r>
              <a:rPr lang="ru-RU" dirty="0"/>
              <a:t>конструкция, представляющая собой решение проблемы проектирования в рамках некоторого часто возникающего контекста.</a:t>
            </a: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603495"/>
              </p:ext>
            </p:extLst>
          </p:nvPr>
        </p:nvGraphicFramePr>
        <p:xfrm>
          <a:off x="493417" y="2084109"/>
          <a:ext cx="1109583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8610">
                  <a:extLst>
                    <a:ext uri="{9D8B030D-6E8A-4147-A177-3AD203B41FA5}">
                      <a16:colId xmlns:a16="http://schemas.microsoft.com/office/drawing/2014/main" val="2238888436"/>
                    </a:ext>
                  </a:extLst>
                </a:gridCol>
                <a:gridCol w="3698610">
                  <a:extLst>
                    <a:ext uri="{9D8B030D-6E8A-4147-A177-3AD203B41FA5}">
                      <a16:colId xmlns:a16="http://schemas.microsoft.com/office/drawing/2014/main" val="832538699"/>
                    </a:ext>
                  </a:extLst>
                </a:gridCol>
                <a:gridCol w="3698610">
                  <a:extLst>
                    <a:ext uri="{9D8B030D-6E8A-4147-A177-3AD203B41FA5}">
                      <a16:colId xmlns:a16="http://schemas.microsoft.com/office/drawing/2014/main" val="10412302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Порождающие шаблоны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Структурные шаблоны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Поведенческие шаблоны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6808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Абстрактная фабрика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Адаптер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Цепочка обязанностей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7261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Строитель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Мост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Команда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441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Фабричный метод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Компоновщик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Интерпретатор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1670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Прототип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Декоратор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Итератор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864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Одиночка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Фасад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Посредник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268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Приспособленец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Хранитель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381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Заместитель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Наблюдатель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3548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Состояние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241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Стратегия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8789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Шаблонный метод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4310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Посетитель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366179"/>
                  </a:ext>
                </a:extLst>
              </a:tr>
            </a:tbl>
          </a:graphicData>
        </a:graphic>
      </p:graphicFrame>
      <p:pic>
        <p:nvPicPr>
          <p:cNvPr id="2050" name="Picture 2" descr="Обзор книги Приемы объектно-ориентированного проектирования. Паттерны  проектирования – Slava Slutsker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17" y="4308662"/>
            <a:ext cx="1568465" cy="2210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882" y="4797928"/>
            <a:ext cx="1721224" cy="172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09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Архитектурные шаблоны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93417" y="1432238"/>
            <a:ext cx="1109583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Смысл архитектурного шаблона, аналогичен кодовым шаблонам проектирования, но находящихся на уровне построения всей программы в целом, а не решения отдельной группы задач.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Многоуровневый шаблон – организация программы в слои</a:t>
            </a:r>
            <a:r>
              <a:rPr lang="en-US" dirty="0" smtClean="0"/>
              <a:t>: </a:t>
            </a:r>
            <a:r>
              <a:rPr lang="ru-RU" dirty="0" smtClean="0"/>
              <a:t>представление(интерфейса), приложение, предметной области, хранения данных.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Клиент серверный шаблон – организация программы на две зависимые друг от друга части, где одна предоставляет данные и обрабатывает их, а вторая их демонстрирует и отправляет обратно их изменения.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Ведущий ведомый – организация программы на основную или управляющую часть и множество управляемых.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Каналы и фильтры – организация программы 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Посредник – организация программы на разделенные и независимые части общающиеся через промежуточную прослойку, которая управляет доставкой их взаимодействия.</a:t>
            </a:r>
            <a:r>
              <a:rPr lang="ru-RU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Шина событий – организация программы на разделенные и зависимые части, которые выстраиваются в последовательность запуска через общую шину передачи событий.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Модель-представление-контроллер – организация программы на 3 взаимодействующие части</a:t>
            </a:r>
            <a:r>
              <a:rPr lang="en-US" dirty="0" smtClean="0"/>
              <a:t>: </a:t>
            </a:r>
            <a:r>
              <a:rPr lang="ru-RU" dirty="0" smtClean="0"/>
              <a:t>модель для хранения данных, представления для их отображения, контроллер для их преобразования от модели к представлению и обратно.</a:t>
            </a: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595" y="5584221"/>
            <a:ext cx="1273779" cy="127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6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t's over....it's done! #frodo #baggins #LOTR | Lord of the rings, The  hobbit, Lot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73" b="15564"/>
          <a:stretch/>
        </p:blipFill>
        <p:spPr bwMode="auto">
          <a:xfrm>
            <a:off x="1276163" y="914400"/>
            <a:ext cx="9753600" cy="507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196226" y="5403649"/>
            <a:ext cx="19134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</a:rPr>
              <a:t>КОНЧЕНО</a:t>
            </a:r>
            <a:endParaRPr lang="ru-RU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309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96226" y="5403649"/>
            <a:ext cx="19134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</a:rPr>
              <a:t>КОНЧЕНО</a:t>
            </a:r>
            <a:endParaRPr lang="ru-RU" sz="3200" b="1" dirty="0">
              <a:solidFill>
                <a:schemeClr val="bg1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478" y="547275"/>
            <a:ext cx="7786968" cy="580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72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Подходы проектирования программ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493417" y="1437778"/>
            <a:ext cx="1087019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Классы мы писали, мы писали, смысла мы всего не понимали… А как собственно строить программы на основе классов?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SOLID</a:t>
            </a:r>
            <a:endParaRPr lang="ru-RU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single responsibility </a:t>
            </a:r>
            <a:r>
              <a:rPr lang="en-US" dirty="0" smtClean="0"/>
              <a:t>principle (</a:t>
            </a:r>
            <a:r>
              <a:rPr lang="ru-RU" dirty="0"/>
              <a:t>Принцип единственной </a:t>
            </a:r>
            <a:r>
              <a:rPr lang="ru-RU" dirty="0" smtClean="0"/>
              <a:t>ответственности</a:t>
            </a:r>
            <a:r>
              <a:rPr lang="en-US" dirty="0" smtClean="0"/>
              <a:t>)</a:t>
            </a:r>
            <a:endParaRPr lang="ru-RU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open-closed </a:t>
            </a:r>
            <a:r>
              <a:rPr lang="en-US" dirty="0" smtClean="0"/>
              <a:t>principle (</a:t>
            </a:r>
            <a:r>
              <a:rPr lang="ru-RU" dirty="0"/>
              <a:t>Принцип </a:t>
            </a:r>
            <a:r>
              <a:rPr lang="ru-RU" dirty="0" smtClean="0"/>
              <a:t>открытости/закрытости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Liskov</a:t>
            </a:r>
            <a:r>
              <a:rPr lang="en-US" dirty="0"/>
              <a:t> substitution </a:t>
            </a:r>
            <a:r>
              <a:rPr lang="en-US" dirty="0" smtClean="0"/>
              <a:t>principle</a:t>
            </a:r>
            <a:r>
              <a:rPr lang="ru-RU" dirty="0"/>
              <a:t> (Принцип подстановки </a:t>
            </a:r>
            <a:r>
              <a:rPr lang="ru-RU" dirty="0" smtClean="0"/>
              <a:t>Лисков)</a:t>
            </a: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interface segregation </a:t>
            </a:r>
            <a:r>
              <a:rPr lang="en-US" dirty="0" smtClean="0"/>
              <a:t>principle</a:t>
            </a:r>
            <a:r>
              <a:rPr lang="ru-RU" dirty="0"/>
              <a:t> (Принцип разделения </a:t>
            </a:r>
            <a:r>
              <a:rPr lang="ru-RU" dirty="0" smtClean="0"/>
              <a:t>интерфейса)</a:t>
            </a: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dependency inversion </a:t>
            </a:r>
            <a:r>
              <a:rPr lang="en-US" dirty="0" smtClean="0"/>
              <a:t>principle</a:t>
            </a:r>
            <a:r>
              <a:rPr lang="ru-RU" dirty="0"/>
              <a:t> (Принцип инверсии </a:t>
            </a:r>
            <a:r>
              <a:rPr lang="ru-RU" dirty="0" smtClean="0"/>
              <a:t>зависимостей)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Don’t repeat yourself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KISS – keep it simple, stupid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YAGNI – You aren’t </a:t>
            </a:r>
            <a:r>
              <a:rPr lang="en-US" dirty="0" err="1"/>
              <a:t>gonna</a:t>
            </a:r>
            <a:r>
              <a:rPr lang="en-US" dirty="0"/>
              <a:t> need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BDUF – Big Design Up Front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Композиция вместо наследования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Чем хуже, тем </a:t>
            </a:r>
            <a:r>
              <a:rPr lang="ru-RU" dirty="0" smtClean="0"/>
              <a:t>лучше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Шаблоны проектирования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Архитектурные шаблоны</a:t>
            </a:r>
            <a:endParaRPr lang="ru-RU" dirty="0" smtClean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095" y="3573750"/>
            <a:ext cx="3634064" cy="272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242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единства ответственности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493416" y="1219410"/>
            <a:ext cx="1109583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Это принцип, </a:t>
            </a:r>
            <a:r>
              <a:rPr lang="ru-RU" dirty="0"/>
              <a:t>обозначающий, что каждый </a:t>
            </a:r>
            <a:r>
              <a:rPr lang="ru-RU" b="1" dirty="0"/>
              <a:t>объект должен иметь одну ответственность</a:t>
            </a:r>
            <a:r>
              <a:rPr lang="ru-RU" dirty="0"/>
              <a:t> и эта ответственность должна быть полностью инкапсулирована в класс. Все его поведения должны быть направлены исключительно на обеспечение этой ответственности.</a:t>
            </a:r>
          </a:p>
          <a:p>
            <a:r>
              <a:rPr lang="ru-RU" b="1" dirty="0" smtClean="0"/>
              <a:t>!</a:t>
            </a:r>
            <a:r>
              <a:rPr lang="ru-RU" dirty="0" smtClean="0"/>
              <a:t>Верным признаком необходимости применения</a:t>
            </a:r>
            <a:r>
              <a:rPr lang="ru-RU" dirty="0"/>
              <a:t> </a:t>
            </a:r>
            <a:r>
              <a:rPr lang="ru-RU" dirty="0" smtClean="0"/>
              <a:t>принципа, можно считать ситуацию когда, при </a:t>
            </a:r>
            <a:r>
              <a:rPr lang="ru-RU" dirty="0"/>
              <a:t>изменении кода, отвечающего за одну ответственность, в приложении появляются исправления кода, </a:t>
            </a:r>
            <a:r>
              <a:rPr lang="ru-RU" dirty="0" smtClean="0"/>
              <a:t>отвечающего </a:t>
            </a:r>
            <a:r>
              <a:rPr lang="ru-RU" dirty="0"/>
              <a:t>за другую ответственность, то это первый сигнал о нарушении SRP</a:t>
            </a:r>
            <a:r>
              <a:rPr lang="ru-RU" dirty="0" smtClean="0"/>
              <a:t>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464" y="3855326"/>
            <a:ext cx="2541695" cy="2501027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93415" y="2973736"/>
            <a:ext cx="881194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Слепое следование </a:t>
            </a:r>
            <a:r>
              <a:rPr lang="ru-RU" dirty="0"/>
              <a:t>принципу единственной ответственности </a:t>
            </a:r>
            <a:r>
              <a:rPr lang="ru-RU" b="1" dirty="0"/>
              <a:t>приводит к избыточной сложности приложения</a:t>
            </a:r>
            <a:r>
              <a:rPr lang="ru-RU" dirty="0"/>
              <a:t>, его поддержки и тестирования. SRP стоит </a:t>
            </a:r>
            <a:r>
              <a:rPr lang="ru-RU" b="1" dirty="0"/>
              <a:t>применять только тогда, когда это оправдано</a:t>
            </a:r>
            <a:r>
              <a:rPr lang="ru-RU" dirty="0"/>
              <a:t>. Принцип SRP можно применить только в том случае, когда: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объекту класса становится позволительно слишком много;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доменная логика концентрируется только в одном классе;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любое изменение логики поведения объекта приводит к изменениям в других местах приложения, где это не подразумевалось изначально;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приходится тестировать, исправлять ошибки, компилировать различные места приложения, даже если за их работоспособность отвечает третья сторона;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невозможно легко отделить и применить класс в другой сфере приложения, так как это потянет ненужные зависимости.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497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открытости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закрытости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93416" y="1489866"/>
            <a:ext cx="10418771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Принцип, </a:t>
            </a:r>
            <a:r>
              <a:rPr lang="ru-RU" dirty="0"/>
              <a:t>устанавливающий следующее положение: «</a:t>
            </a:r>
            <a:r>
              <a:rPr lang="ru-RU" b="1" dirty="0"/>
              <a:t>программные сущности (классы, модули, функции и т. п.) должны быть открыты для расширения, но закрыты для изменения</a:t>
            </a:r>
            <a:r>
              <a:rPr lang="ru-RU" dirty="0" smtClean="0"/>
              <a:t>».</a:t>
            </a:r>
          </a:p>
          <a:p>
            <a:endParaRPr lang="en-US" dirty="0" smtClean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r>
              <a:rPr lang="ru-RU" dirty="0" smtClean="0"/>
              <a:t>Термин</a:t>
            </a:r>
            <a:r>
              <a:rPr lang="ru-RU" dirty="0"/>
              <a:t> </a:t>
            </a:r>
            <a:r>
              <a:rPr lang="ru-RU" i="1" dirty="0"/>
              <a:t>«принцип открытости/закрытости»</a:t>
            </a:r>
            <a:r>
              <a:rPr lang="ru-RU" dirty="0"/>
              <a:t> имеет два значения: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Принцип открытости/закрытости </a:t>
            </a:r>
            <a:r>
              <a:rPr lang="ru-RU" dirty="0" smtClean="0"/>
              <a:t>Мейера</a:t>
            </a:r>
            <a:r>
              <a:rPr lang="en-US" dirty="0" smtClean="0"/>
              <a:t> (</a:t>
            </a:r>
            <a:r>
              <a:rPr lang="ru-RU" dirty="0" smtClean="0"/>
              <a:t>Оригинальный принцип предполагающий договорной запрет на добавление функционала путем изменения оригинального класса, но допускающего расширение его функционала в наследниках).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Полиморфный принцип </a:t>
            </a:r>
            <a:r>
              <a:rPr lang="ru-RU" dirty="0" smtClean="0"/>
              <a:t>открытости/закрытости (Более актуальный вариант предполагающий наличие базового интерфейсного класса определяющего основу которую реализует каждый наследник перед добавлением функционала).</a:t>
            </a:r>
            <a:endParaRPr lang="ru-RU" dirty="0"/>
          </a:p>
          <a:p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830" y="2118750"/>
            <a:ext cx="2214329" cy="241739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6" y="2246079"/>
            <a:ext cx="781686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Принцип открытости/закрытости означает, что программные сущности должны быть: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открыты для расширения</a:t>
            </a:r>
            <a:r>
              <a:rPr lang="ru-RU" dirty="0"/>
              <a:t>: означает, что поведение сущности может быть расширено путём создания новых типов сущностей.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/>
              <a:t>закрыты для изменения</a:t>
            </a:r>
            <a:r>
              <a:rPr lang="ru-RU" dirty="0"/>
              <a:t>: в результате расширения поведения сущности, не должны вноситься изменения в код, который эту сущность использует.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635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подстановки Лисков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7" name="Прямоугольник 16"/>
          <p:cNvSpPr/>
          <p:nvPr/>
        </p:nvSpPr>
        <p:spPr>
          <a:xfrm>
            <a:off x="493417" y="1437778"/>
            <a:ext cx="1120774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Принцип который гласит, что функции</a:t>
            </a:r>
            <a:r>
              <a:rPr lang="ru-RU" dirty="0"/>
              <a:t>, которые используют базовый тип</a:t>
            </a:r>
            <a:r>
              <a:rPr lang="ru-RU" dirty="0" smtClean="0"/>
              <a:t>, </a:t>
            </a:r>
          </a:p>
          <a:p>
            <a:r>
              <a:rPr lang="ru-RU" dirty="0" smtClean="0"/>
              <a:t>должны </a:t>
            </a:r>
            <a:r>
              <a:rPr lang="ru-RU" dirty="0"/>
              <a:t>иметь возможность использовать подтипы базового типа, </a:t>
            </a:r>
            <a:endParaRPr lang="ru-RU" dirty="0" smtClean="0"/>
          </a:p>
          <a:p>
            <a:r>
              <a:rPr lang="ru-RU" dirty="0" smtClean="0"/>
              <a:t>не </a:t>
            </a:r>
            <a:r>
              <a:rPr lang="ru-RU" dirty="0"/>
              <a:t>зная об этом</a:t>
            </a:r>
            <a:r>
              <a:rPr lang="ru-RU" dirty="0" smtClean="0"/>
              <a:t>.</a:t>
            </a:r>
          </a:p>
          <a:p>
            <a:endParaRPr lang="ru-RU" dirty="0" smtClean="0"/>
          </a:p>
          <a:p>
            <a:r>
              <a:rPr lang="ru-RU" dirty="0"/>
              <a:t>Принцип подстановки (замещения) Лисков </a:t>
            </a:r>
            <a:r>
              <a:rPr lang="ru-RU" dirty="0" smtClean="0"/>
              <a:t>накладывает ряд ограничений: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Предусловия* </a:t>
            </a:r>
            <a:r>
              <a:rPr lang="ru-RU" dirty="0"/>
              <a:t>не могут быть усилены в </a:t>
            </a:r>
            <a:r>
              <a:rPr lang="ru-RU" dirty="0" smtClean="0"/>
              <a:t>подклассе (*Действия по подготовке вызова функции).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Постусловия* </a:t>
            </a:r>
            <a:r>
              <a:rPr lang="ru-RU" dirty="0"/>
              <a:t>не могут быть ослаблены в </a:t>
            </a:r>
            <a:r>
              <a:rPr lang="ru-RU" dirty="0" smtClean="0"/>
              <a:t>подклассе(*Действия по подготовке ответа функции).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Исторические </a:t>
            </a:r>
            <a:r>
              <a:rPr lang="ru-RU" dirty="0" smtClean="0"/>
              <a:t>ограничения— </a:t>
            </a:r>
            <a:r>
              <a:rPr lang="ru-RU" dirty="0"/>
              <a:t>подкласс не должен создавать новых </a:t>
            </a:r>
            <a:r>
              <a:rPr lang="ru-RU" dirty="0" err="1"/>
              <a:t>мутаторов</a:t>
            </a:r>
            <a:r>
              <a:rPr lang="ru-RU" dirty="0"/>
              <a:t> свойств базового класса. </a:t>
            </a:r>
            <a:r>
              <a:rPr lang="ru-RU" dirty="0" smtClean="0"/>
              <a:t>Иными </a:t>
            </a:r>
            <a:r>
              <a:rPr lang="ru-RU" dirty="0"/>
              <a:t>словами, неизменяемые данные базового класса не должны быть изменяемыми в подклассе</a:t>
            </a:r>
            <a:r>
              <a:rPr lang="ru-RU" dirty="0" smtClean="0"/>
              <a:t>.</a:t>
            </a:r>
          </a:p>
          <a:p>
            <a:r>
              <a:rPr lang="ru-RU" dirty="0"/>
              <a:t>Принцип Барбары Лисков заставляет задуматься о том, что такое «декларация типа» в терминах объектно-ориентированного языка программирования, который мы </a:t>
            </a:r>
            <a:r>
              <a:rPr lang="ru-RU" dirty="0" smtClean="0"/>
              <a:t>используем. Задавая себе ряд вопросов, можно спроектировать систему отвечающую этому принципу</a:t>
            </a:r>
            <a:r>
              <a:rPr lang="en-US" dirty="0" smtClean="0"/>
              <a:t>:</a:t>
            </a: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Достаточно </a:t>
            </a:r>
            <a:r>
              <a:rPr lang="ru-RU" dirty="0"/>
              <a:t>ли нам описать интерфейс объекта с помощью обычного абстрактного класса со списком методов, типами параметров и возвращаемого значения? </a:t>
            </a: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Каким </a:t>
            </a:r>
            <a:r>
              <a:rPr lang="ru-RU" dirty="0"/>
              <a:t>образом мы можем декларировать требования к значениям параметров метода и свойства, которыми будет обладать возвращаемое значение? </a:t>
            </a: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Как </a:t>
            </a:r>
            <a:r>
              <a:rPr lang="ru-RU" dirty="0"/>
              <a:t>нам описать исключения, которые может сгенерировать метод во время выполнения? </a:t>
            </a: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Как </a:t>
            </a:r>
            <a:r>
              <a:rPr lang="ru-RU" dirty="0"/>
              <a:t>нам описать изменение состояния объекта на разных этапах его жизненного цикла</a:t>
            </a:r>
            <a:r>
              <a:rPr lang="ru-RU" dirty="0" smtClean="0"/>
              <a:t>?</a:t>
            </a:r>
            <a:endParaRPr lang="ru-RU" dirty="0"/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6257" y="105059"/>
            <a:ext cx="2470834" cy="218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79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разделения интерфейса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93417" y="1437778"/>
            <a:ext cx="806275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Принцип разделения интерфейсов говорит о том, что </a:t>
            </a:r>
            <a:r>
              <a:rPr lang="ru-RU" b="1" dirty="0"/>
              <a:t>слишком «толстые» интерфейсы необходимо разделять на более маленькие и специфические</a:t>
            </a:r>
            <a:r>
              <a:rPr lang="ru-RU" dirty="0"/>
              <a:t>, чтобы программные сущности маленьких интерфейсов знали только о методах, которые необходимы им в работе. В итоге, при изменении метода интерфейса не должны меняться программные сущности, которые этот метод не используют.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59" y="3192104"/>
            <a:ext cx="9930883" cy="341431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174" y="733780"/>
            <a:ext cx="2317771" cy="231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022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Принцип инверсии зависимостей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93417" y="1437778"/>
            <a:ext cx="1120774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П</a:t>
            </a:r>
            <a:r>
              <a:rPr lang="ru-RU" dirty="0" smtClean="0"/>
              <a:t>ринцип </a:t>
            </a:r>
            <a:r>
              <a:rPr lang="ru-RU" dirty="0"/>
              <a:t>объектно-ориентированного программирования, суть которого </a:t>
            </a:r>
            <a:endParaRPr lang="en-US" dirty="0" smtClean="0"/>
          </a:p>
          <a:p>
            <a:r>
              <a:rPr lang="ru-RU" dirty="0" smtClean="0"/>
              <a:t>состоит </a:t>
            </a:r>
            <a:r>
              <a:rPr lang="ru-RU" dirty="0"/>
              <a:t>в том, что </a:t>
            </a:r>
            <a:r>
              <a:rPr lang="ru-RU" b="1" dirty="0"/>
              <a:t>классы должны зависеть от абстракций</a:t>
            </a:r>
            <a:r>
              <a:rPr lang="ru-RU" dirty="0"/>
              <a:t>, </a:t>
            </a:r>
            <a:endParaRPr lang="ru-RU" dirty="0" smtClean="0"/>
          </a:p>
          <a:p>
            <a:r>
              <a:rPr lang="ru-RU" dirty="0" smtClean="0"/>
              <a:t>а </a:t>
            </a:r>
            <a:r>
              <a:rPr lang="ru-RU" dirty="0"/>
              <a:t>не от </a:t>
            </a:r>
            <a:r>
              <a:rPr lang="ru-RU" dirty="0" smtClean="0"/>
              <a:t>конкретных деталей.</a:t>
            </a:r>
            <a:br>
              <a:rPr lang="ru-RU" dirty="0" smtClean="0"/>
            </a:br>
            <a:r>
              <a:rPr lang="ru-RU" dirty="0" smtClean="0"/>
              <a:t>Принципе подразделяется на две части</a:t>
            </a:r>
            <a:r>
              <a:rPr lang="en-US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Модули </a:t>
            </a:r>
            <a:r>
              <a:rPr lang="ru-RU" dirty="0"/>
              <a:t>верхних уровней не должны зависеть от модулей нижних уровней. Оба типа модулей должны зависеть от абстракций.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Абстракции </a:t>
            </a:r>
            <a:r>
              <a:rPr lang="ru-RU" dirty="0"/>
              <a:t>не должны зависеть от деталей. Детали должны зависеть от абстракций</a:t>
            </a:r>
            <a:r>
              <a:rPr lang="ru-RU" dirty="0" smtClean="0"/>
              <a:t>.</a:t>
            </a:r>
            <a:endParaRPr lang="en-US" dirty="0" smtClean="0"/>
          </a:p>
          <a:p>
            <a:r>
              <a:rPr lang="ru-RU" dirty="0" smtClean="0"/>
              <a:t>Термины</a:t>
            </a:r>
            <a:r>
              <a:rPr lang="en-US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Модули (или классы) верхнего уровня = классы, которые выполняют операцию при помощи инструмента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Модули (или классы) нижнего уровня = инструменты, которые нужны для выполнения операций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Абстракции – представляют интерфейс, соединяющий два класса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Детали = специфические характеристики работы инструмента</a:t>
            </a:r>
            <a:endParaRPr lang="en-US" dirty="0" smtClean="0"/>
          </a:p>
          <a:p>
            <a:endParaRPr lang="en-US" dirty="0" smtClean="0"/>
          </a:p>
          <a:p>
            <a:r>
              <a:rPr lang="ru-RU" dirty="0"/>
              <a:t>Что такое модули верхних уровней? Как определить этот уровень? Как оказалось, все очень просто. </a:t>
            </a:r>
            <a:r>
              <a:rPr lang="ru-RU" b="1" dirty="0"/>
              <a:t>Чем ближе модуль к вводу/выводу, тем ниже уровень модуля</a:t>
            </a:r>
            <a:r>
              <a:rPr lang="ru-RU" dirty="0"/>
              <a:t>. Т.е. модули, работающие с BD, интерфейсом пользователя, низкого уровня. </a:t>
            </a:r>
            <a:r>
              <a:rPr lang="en-US" dirty="0" smtClean="0"/>
              <a:t> </a:t>
            </a:r>
            <a:r>
              <a:rPr lang="ru-RU" dirty="0" smtClean="0"/>
              <a:t>А </a:t>
            </a:r>
            <a:r>
              <a:rPr lang="ru-RU" b="1" dirty="0"/>
              <a:t>модули, реализующие бизнес-логику — высокого уровня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/>
              <a:t>Что такое </a:t>
            </a:r>
            <a:r>
              <a:rPr lang="ru-RU" b="1" dirty="0"/>
              <a:t>зависимость</a:t>
            </a:r>
            <a:r>
              <a:rPr lang="ru-RU" dirty="0"/>
              <a:t> модулей? Это </a:t>
            </a:r>
            <a:r>
              <a:rPr lang="ru-RU" b="1" dirty="0"/>
              <a:t>ссылка на модуль в исходном коде</a:t>
            </a:r>
            <a:r>
              <a:rPr lang="ru-RU" dirty="0"/>
              <a:t>, т.е. </a:t>
            </a:r>
            <a:r>
              <a:rPr lang="ru-RU" dirty="0" err="1"/>
              <a:t>import</a:t>
            </a:r>
            <a:r>
              <a:rPr lang="ru-RU" dirty="0"/>
              <a:t>, </a:t>
            </a:r>
            <a:r>
              <a:rPr lang="ru-RU" dirty="0" err="1"/>
              <a:t>require</a:t>
            </a:r>
            <a:r>
              <a:rPr lang="ru-RU" dirty="0"/>
              <a:t> и т.п. С помощью динамического полиморфизма в </a:t>
            </a:r>
            <a:r>
              <a:rPr lang="ru-RU" dirty="0" err="1"/>
              <a:t>runtime</a:t>
            </a:r>
            <a:r>
              <a:rPr lang="ru-RU" dirty="0"/>
              <a:t> можно обратить эту зависимость.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174" y="79619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70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8000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DRY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Don’t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Repeat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Yourself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93417" y="1437778"/>
            <a:ext cx="11207742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Э</a:t>
            </a:r>
            <a:r>
              <a:rPr lang="ru-RU" dirty="0" smtClean="0"/>
              <a:t>то </a:t>
            </a:r>
            <a:r>
              <a:rPr lang="ru-RU" dirty="0"/>
              <a:t>принцип разработки программного обеспечения, нацеленный на </a:t>
            </a:r>
            <a:r>
              <a:rPr lang="ru-RU" b="1" dirty="0"/>
              <a:t>снижение повторения информации различного рода</a:t>
            </a:r>
            <a:r>
              <a:rPr lang="ru-RU" dirty="0"/>
              <a:t>, особенно в системах со множеством слоёв абстрагирования. Принцип DRY формулируется как: «Каждая часть знания должна иметь единственное, непротиворечивое и авторитетное представление в рамках системы»</a:t>
            </a:r>
            <a:endParaRPr lang="en-US" dirty="0" smtClean="0"/>
          </a:p>
          <a:p>
            <a:r>
              <a:rPr lang="ru-RU" dirty="0" smtClean="0"/>
              <a:t>Дублирование </a:t>
            </a:r>
            <a:r>
              <a:rPr lang="ru-RU" dirty="0"/>
              <a:t>кода – </a:t>
            </a:r>
            <a:r>
              <a:rPr lang="ru-RU" b="1" dirty="0"/>
              <a:t>пустая трата времени и ресурсов</a:t>
            </a:r>
            <a:r>
              <a:rPr lang="ru-RU" dirty="0"/>
              <a:t>. Вам придется поддерживать одну и ту же логику и тестировать код сразу в двух местах, причем если вы измените код в одном месте, его нужно будет изменить и в другом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/>
              <a:t>В большинстве случаев дублирование кода происходит из-за незнания системы. </a:t>
            </a:r>
            <a:r>
              <a:rPr lang="ru-RU" b="1" dirty="0"/>
              <a:t>Прежде чем что-либо писать, проявите прагматизм: осмотритесь.</a:t>
            </a:r>
            <a:r>
              <a:rPr lang="ru-RU" dirty="0"/>
              <a:t> Возможно, эта функция где-то реализована. Возможно, эта бизнес-логика существует в другом месте. Повторное использование кода – всегда разумное решение</a:t>
            </a:r>
            <a:r>
              <a:rPr lang="ru-RU" dirty="0" smtClean="0"/>
              <a:t>.</a:t>
            </a:r>
            <a:endParaRPr lang="ru-RU" dirty="0"/>
          </a:p>
          <a:p>
            <a:r>
              <a:rPr lang="ru-RU" dirty="0"/>
              <a:t>Когда вы разрабатываете крупный проект, часто приходится сталкиваться с избыточной общей сложностью реализации. Люди плохо справляются с управлением сложных систем, им лучше удается находить необычные решения определенных задач. Самое простое решение по уменьшению сложности – разделить систему на мелкие, независимые модули, которыми проще управлять</a:t>
            </a:r>
            <a:r>
              <a:rPr lang="ru-RU" dirty="0" smtClean="0"/>
              <a:t>.</a:t>
            </a:r>
            <a:endParaRPr lang="en-US" dirty="0" smtClean="0"/>
          </a:p>
          <a:p>
            <a:r>
              <a:rPr lang="ru-RU" dirty="0" smtClean="0"/>
              <a:t>Следует обратить внимание, что </a:t>
            </a:r>
            <a:r>
              <a:rPr lang="en-US" dirty="0" smtClean="0"/>
              <a:t>DRY </a:t>
            </a:r>
            <a:r>
              <a:rPr lang="ru-RU" dirty="0" smtClean="0"/>
              <a:t>говорит не просто о коде, и не столько о коде, сколько о информации с которой он работает, у нас по сути </a:t>
            </a:r>
            <a:r>
              <a:rPr lang="ru-RU" b="1" dirty="0" smtClean="0"/>
              <a:t>не должно существовать несколько источников описания одной и той же информации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961" y="0"/>
            <a:ext cx="2753335" cy="154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278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3334</TotalTime>
  <Words>2187</Words>
  <Application>Microsoft Office PowerPoint</Application>
  <PresentationFormat>Широкоэкранный</PresentationFormat>
  <Paragraphs>186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Пысин Максим Дмитриевич</cp:lastModifiedBy>
  <cp:revision>437</cp:revision>
  <dcterms:created xsi:type="dcterms:W3CDTF">2018-10-31T17:08:02Z</dcterms:created>
  <dcterms:modified xsi:type="dcterms:W3CDTF">2022-11-27T23:00:40Z</dcterms:modified>
</cp:coreProperties>
</file>

<file path=docProps/thumbnail.jpeg>
</file>